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3F9B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36AE2"/>
          </a:solidFill>
        </a:fill>
      </a:tcStyle>
    </a:firstRow>
  </a:tblStyle>
  <a:tblStyle styleId="{4A9BC294-FFE2-49D5-8D69-9E1BD2C41BD5}" styleName="">
    <a:tblBg/>
    <a:wholeTbl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3F9B"/>
          </a:solidFill>
        </a:fill>
      </a:tcStyle>
    </a:firstCol>
    <a:lastRow>
      <a:tcTxStyle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36AE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31"/>
  </p:normalViewPr>
  <p:slideViewPr>
    <p:cSldViewPr snapToGrid="0" snapToObjects="1">
      <p:cViewPr varScale="1">
        <p:scale>
          <a:sx n="68" d="100"/>
          <a:sy n="68" d="100"/>
        </p:scale>
        <p:origin x="704" y="20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1652386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4490342" y="1749082"/>
            <a:ext cx="8510993" cy="1535367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4730065" y="4947577"/>
            <a:ext cx="8271270" cy="1535366"/>
          </a:xfrm>
          <a:prstGeom prst="rect">
            <a:avLst/>
          </a:prstGeom>
        </p:spPr>
        <p:txBody>
          <a:bodyPr anchor="t"/>
          <a:lstStyle>
            <a:lvl1pPr marL="0" indent="0" algn="r">
              <a:spcBef>
                <a:spcPts val="0"/>
              </a:spcBef>
              <a:buSzTx/>
              <a:buNone/>
              <a:defRPr sz="3200"/>
            </a:lvl1pPr>
            <a:lvl2pPr marL="0" indent="228600" algn="r">
              <a:spcBef>
                <a:spcPts val="0"/>
              </a:spcBef>
              <a:buSzTx/>
              <a:buNone/>
              <a:defRPr sz="3200"/>
            </a:lvl2pPr>
            <a:lvl3pPr marL="0" indent="457200" algn="r">
              <a:spcBef>
                <a:spcPts val="0"/>
              </a:spcBef>
              <a:buSzTx/>
              <a:buNone/>
              <a:defRPr sz="3200"/>
            </a:lvl3pPr>
            <a:lvl4pPr marL="0" indent="685800" algn="r">
              <a:spcBef>
                <a:spcPts val="0"/>
              </a:spcBef>
              <a:buSzTx/>
              <a:buNone/>
              <a:defRPr sz="3200"/>
            </a:lvl4pPr>
            <a:lvl5pPr marL="0" indent="914400" algn="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44450"/>
            <a:ext cx="13004800" cy="9842500"/>
          </a:xfrm>
          <a:prstGeom prst="rect">
            <a:avLst/>
          </a:prstGeom>
          <a:solidFill>
            <a:srgbClr val="000000">
              <a:alpha val="37685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 sz="2400">
              <a:solidFill>
                <a:srgbClr val="FFFFFF"/>
              </a:solidFill>
              <a:latin typeface="Helvetica Light"/>
              <a:ea typeface="Helvetica Light"/>
              <a:cs typeface="Helvetica Light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26E9FF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 spd="med"/>
  <p:txStyles>
    <p:titleStyle>
      <a:lvl1pPr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solidFill>
            <a:srgbClr val="26E9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abs/1409.2344" TargetMode="External"/><Relationship Id="rId4" Type="http://schemas.openxmlformats.org/officeDocument/2006/relationships/hyperlink" Target="http://arxiv.org/pdf/1503.02115.pdf" TargetMode="External"/><Relationship Id="rId5" Type="http://schemas.openxmlformats.org/officeDocument/2006/relationships/hyperlink" Target="http://arxiv.org/abs/1310.1297" TargetMode="External"/><Relationship Id="rId6" Type="http://schemas.openxmlformats.org/officeDocument/2006/relationships/hyperlink" Target="http://arxiv.org/abs/1507.08376" TargetMode="External"/><Relationship Id="rId7" Type="http://schemas.openxmlformats.org/officeDocument/2006/relationships/hyperlink" Target="http://arxiv.org/abs/1411.2158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arxiv.org/abs/1502.0339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neurodata.io/neuroblaze" TargetMode="External"/><Relationship Id="rId4" Type="http://schemas.openxmlformats.org/officeDocument/2006/relationships/hyperlink" Target="http://docs.neurodata.io/tilecache" TargetMode="External"/><Relationship Id="rId5" Type="http://schemas.openxmlformats.org/officeDocument/2006/relationships/hyperlink" Target="http://docs.neurodata.io/neurosurf" TargetMode="External"/><Relationship Id="rId6" Type="http://schemas.openxmlformats.org/officeDocument/2006/relationships/hyperlink" Target="http://docs.neurodata.io/cajal/" TargetMode="External"/><Relationship Id="rId7" Type="http://schemas.openxmlformats.org/officeDocument/2006/relationships/hyperlink" Target="https://github.com/openconnectome/ocpy" TargetMode="External"/><Relationship Id="rId8" Type="http://schemas.openxmlformats.org/officeDocument/2006/relationships/hyperlink" Target="http://docs.neurodata.io/FlashR" TargetMode="External"/><Relationship Id="rId9" Type="http://schemas.openxmlformats.org/officeDocument/2006/relationships/hyperlink" Target="http://docs.neurodata.io/Flashgraph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docs.neurodata.io/open-connectom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neurodata.io" TargetMode="External"/><Relationship Id="rId3" Type="http://schemas.openxmlformats.org/officeDocument/2006/relationships/hyperlink" Target="mailto:jovo@jhu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5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3707939" y="2188935"/>
            <a:ext cx="9131762" cy="1095514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26E9FF"/>
                </a:solidFill>
              </a:rPr>
              <a:t>SIMPLEX Project Overview – TA2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32193" y="4947577"/>
            <a:ext cx="12707507" cy="3420956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90000"/>
              </a:lnSpc>
              <a:spcBef>
                <a:spcPts val="300"/>
              </a:spcBef>
              <a:defRPr sz="1800">
                <a:solidFill>
                  <a:srgbClr val="000000"/>
                </a:solidFill>
              </a:defRPr>
            </a:pPr>
            <a:r>
              <a:rPr sz="3100" dirty="0">
                <a:solidFill>
                  <a:srgbClr val="26E9FF"/>
                </a:solidFill>
              </a:rPr>
              <a:t>From Rags to Riches: </a:t>
            </a:r>
          </a:p>
          <a:p>
            <a:pPr lvl="0">
              <a:lnSpc>
                <a:spcPct val="90000"/>
              </a:lnSpc>
              <a:spcBef>
                <a:spcPts val="300"/>
              </a:spcBef>
              <a:defRPr sz="1800">
                <a:solidFill>
                  <a:srgbClr val="000000"/>
                </a:solidFill>
              </a:defRPr>
            </a:pPr>
            <a:r>
              <a:rPr sz="3100" dirty="0">
                <a:solidFill>
                  <a:srgbClr val="26E9FF"/>
                </a:solidFill>
              </a:rPr>
              <a:t>Utilizing Richly Attributed Graphs to Reason from Heterogeneous Data</a:t>
            </a:r>
          </a:p>
          <a:p>
            <a:pPr lvl="0">
              <a:lnSpc>
                <a:spcPct val="90000"/>
              </a:lnSpc>
              <a:spcBef>
                <a:spcPts val="300"/>
              </a:spcBef>
              <a:defRPr sz="1800">
                <a:solidFill>
                  <a:srgbClr val="000000"/>
                </a:solidFill>
              </a:defRPr>
            </a:pPr>
            <a:endParaRPr sz="3100" dirty="0">
              <a:solidFill>
                <a:srgbClr val="26E9FF"/>
              </a:solidFill>
            </a:endParaRPr>
          </a:p>
          <a:p>
            <a:pPr lvl="0">
              <a:lnSpc>
                <a:spcPct val="90000"/>
              </a:lnSpc>
              <a:spcBef>
                <a:spcPts val="300"/>
              </a:spcBef>
              <a:defRPr sz="1800">
                <a:solidFill>
                  <a:srgbClr val="000000"/>
                </a:solidFill>
              </a:defRPr>
            </a:pPr>
            <a:r>
              <a:rPr sz="3100" dirty="0">
                <a:solidFill>
                  <a:srgbClr val="26E9FF"/>
                </a:solidFill>
              </a:rPr>
              <a:t>Johns Hopkins University</a:t>
            </a:r>
          </a:p>
          <a:p>
            <a:pPr lvl="0">
              <a:lnSpc>
                <a:spcPct val="90000"/>
              </a:lnSpc>
              <a:spcBef>
                <a:spcPts val="300"/>
              </a:spcBef>
              <a:defRPr sz="1800">
                <a:solidFill>
                  <a:srgbClr val="000000"/>
                </a:solidFill>
              </a:defRPr>
            </a:pPr>
            <a:r>
              <a:rPr sz="3100" dirty="0">
                <a:solidFill>
                  <a:srgbClr val="26E9FF"/>
                </a:solidFill>
              </a:rPr>
              <a:t>Joshua T. Vogelstein</a:t>
            </a:r>
          </a:p>
          <a:p>
            <a:pPr lvl="0">
              <a:lnSpc>
                <a:spcPct val="90000"/>
              </a:lnSpc>
              <a:spcBef>
                <a:spcPts val="300"/>
              </a:spcBef>
              <a:defRPr sz="1800">
                <a:solidFill>
                  <a:srgbClr val="000000"/>
                </a:solidFill>
              </a:defRPr>
            </a:pPr>
            <a:r>
              <a:rPr sz="3100" dirty="0">
                <a:solidFill>
                  <a:srgbClr val="26E9FF"/>
                </a:solidFill>
              </a:rPr>
              <a:t>Carey Priebe &amp; Randal Burns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3.II.B) Mouse Multimodal Registration</a:t>
            </a:r>
          </a:p>
        </p:txBody>
      </p:sp>
      <p:sp>
        <p:nvSpPr>
          <p:cNvPr id="64" name="Shape 64"/>
          <p:cNvSpPr>
            <a:spLocks noGrp="1"/>
          </p:cNvSpPr>
          <p:nvPr>
            <p:ph type="body" idx="1"/>
          </p:nvPr>
        </p:nvSpPr>
        <p:spPr>
          <a:xfrm>
            <a:off x="727064" y="2603500"/>
            <a:ext cx="5784873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Developed CLARITY to Allen Atlas deformable registration (multi-modal) using LDDMM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Open Web Services are being deployed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Similar methods can be applied to CLARITY &amp; Calcium  Imaging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Currently requires downsampling to in memory size</a:t>
            </a:r>
          </a:p>
        </p:txBody>
      </p:sp>
      <p:pic>
        <p:nvPicPr>
          <p:cNvPr id="65" name="Surfaces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5709" y="5818916"/>
            <a:ext cx="3810001" cy="231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asted-image.png"/>
          <p:cNvPicPr/>
          <p:nvPr/>
        </p:nvPicPr>
        <p:blipFill>
          <a:blip r:embed="rId3">
            <a:extLst/>
          </a:blip>
          <a:srcRect r="31538"/>
          <a:stretch>
            <a:fillRect/>
          </a:stretch>
        </p:blipFill>
        <p:spPr>
          <a:xfrm>
            <a:off x="6719270" y="3212274"/>
            <a:ext cx="5882738" cy="1997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3.II.B) Mouse Multimodal Registration (cont’d)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727064" y="2603500"/>
            <a:ext cx="5784873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15 CLARITY brains from 3 different experimental conditions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Using these registrations, we compute 14 texture features per ROI at coarse resolution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We find a sparse set of features that can differentiate CLARITY brains of different types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Currently working on computing features at native resolution</a:t>
            </a:r>
          </a:p>
        </p:txBody>
      </p:sp>
      <p:pic>
        <p:nvPicPr>
          <p:cNvPr id="70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08880" y="2281329"/>
            <a:ext cx="4228795" cy="3414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08880" y="6005944"/>
            <a:ext cx="4228795" cy="3345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xfrm>
            <a:off x="952500" y="638146"/>
            <a:ext cx="11099800" cy="1965354"/>
          </a:xfrm>
          <a:prstGeom prst="rect">
            <a:avLst/>
          </a:prstGeom>
        </p:spPr>
        <p:txBody>
          <a:bodyPr/>
          <a:lstStyle>
            <a:lvl1pPr>
              <a:spcBef>
                <a:spcPts val="100"/>
              </a:spcBef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6E9FF"/>
                </a:solidFill>
              </a:rPr>
              <a:t>Task 4 Phase III: </a:t>
            </a:r>
          </a:p>
        </p:txBody>
      </p:sp>
      <p:graphicFrame>
        <p:nvGraphicFramePr>
          <p:cNvPr id="118" name="Table 118"/>
          <p:cNvGraphicFramePr/>
          <p:nvPr/>
        </p:nvGraphicFramePr>
        <p:xfrm>
          <a:off x="805521" y="3080537"/>
          <a:ext cx="11393756" cy="5715000"/>
        </p:xfrm>
        <a:graphic>
          <a:graphicData uri="http://schemas.openxmlformats.org/drawingml/2006/table">
            <a:tbl>
              <a:tblPr firstRow="1" firstCol="1" bandRow="1">
                <a:tableStyleId>{8F44A2F1-9E1F-4B54-A3A2-5F16C0AD49E2}</a:tableStyleId>
              </a:tblPr>
              <a:tblGrid>
                <a:gridCol w="2299371"/>
                <a:gridCol w="9094385"/>
              </a:tblGrid>
              <a:tr h="1143000"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Exploiting RAGs for classification &amp; regression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Opportunity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We want to exploit these populations of graphs to discover biomarkers for typical &amp; atypical phenomenology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Challenge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Theory and methods are lacking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Develop theory and methods for using RAGs as predictors for classification and regression problems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Resolution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We have applied these approaches to predict creativity from human brains, and behavioral state from mice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6472978" y="2682435"/>
            <a:ext cx="5824644" cy="6115930"/>
          </a:xfrm>
          <a:prstGeom prst="roundRect">
            <a:avLst>
              <a:gd name="adj" fmla="val 15000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121" name="Shape 1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4.III.A) Nearest Neighbors</a:t>
            </a:r>
          </a:p>
        </p:txBody>
      </p:sp>
      <p:sp>
        <p:nvSpPr>
          <p:cNvPr id="122" name="Shape 122"/>
          <p:cNvSpPr>
            <a:spLocks noGrp="1"/>
          </p:cNvSpPr>
          <p:nvPr>
            <p:ph type="body" idx="1"/>
          </p:nvPr>
        </p:nvSpPr>
        <p:spPr>
          <a:xfrm>
            <a:off x="952500" y="2120515"/>
            <a:ext cx="53340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114 subjects, each with a </a:t>
            </a:r>
            <a:r>
              <a:rPr sz="2800" b="1" dirty="0">
                <a:solidFill>
                  <a:srgbClr val="26E9FF"/>
                </a:solidFill>
              </a:rPr>
              <a:t>graph</a:t>
            </a:r>
            <a:r>
              <a:rPr sz="2800" dirty="0">
                <a:solidFill>
                  <a:srgbClr val="26E9FF"/>
                </a:solidFill>
              </a:rPr>
              <a:t> and </a:t>
            </a:r>
            <a:r>
              <a:rPr sz="2800" b="1" dirty="0">
                <a:solidFill>
                  <a:srgbClr val="26E9FF"/>
                </a:solidFill>
              </a:rPr>
              <a:t>creativity</a:t>
            </a:r>
            <a:r>
              <a:rPr sz="2800" dirty="0">
                <a:solidFill>
                  <a:srgbClr val="26E9FF"/>
                </a:solidFill>
              </a:rPr>
              <a:t> score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rgbClr val="26E9FF"/>
                </a:solidFill>
              </a:rPr>
              <a:t>Co</a:t>
            </a:r>
            <a:r>
              <a:rPr sz="2800" dirty="0" smtClean="0">
                <a:solidFill>
                  <a:srgbClr val="26E9FF"/>
                </a:solidFill>
              </a:rPr>
              <a:t>mpute </a:t>
            </a:r>
            <a:r>
              <a:rPr sz="2800" b="1" dirty="0">
                <a:solidFill>
                  <a:srgbClr val="26E9FF"/>
                </a:solidFill>
              </a:rPr>
              <a:t>pairwise distance</a:t>
            </a:r>
            <a:r>
              <a:rPr sz="2800" dirty="0">
                <a:solidFill>
                  <a:srgbClr val="26E9FF"/>
                </a:solidFill>
              </a:rPr>
              <a:t> between creativities &amp; also between graphs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rgbClr val="26E9FF"/>
                </a:solidFill>
              </a:rPr>
              <a:t>S</a:t>
            </a:r>
            <a:r>
              <a:rPr sz="2800" dirty="0" smtClean="0">
                <a:solidFill>
                  <a:srgbClr val="26E9FF"/>
                </a:solidFill>
              </a:rPr>
              <a:t>catterplot </a:t>
            </a:r>
            <a:r>
              <a:rPr sz="2800" dirty="0">
                <a:solidFill>
                  <a:srgbClr val="26E9FF"/>
                </a:solidFill>
              </a:rPr>
              <a:t>to assess </a:t>
            </a:r>
            <a:r>
              <a:rPr sz="2800" b="1" dirty="0">
                <a:solidFill>
                  <a:srgbClr val="26E9FF"/>
                </a:solidFill>
              </a:rPr>
              <a:t>linear relationship</a:t>
            </a:r>
            <a:r>
              <a:rPr sz="2800" dirty="0">
                <a:solidFill>
                  <a:srgbClr val="26E9FF"/>
                </a:solidFill>
              </a:rPr>
              <a:t> between distances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b="1" dirty="0" smtClean="0">
                <a:solidFill>
                  <a:srgbClr val="26E9FF"/>
                </a:solidFill>
              </a:rPr>
              <a:t>P</a:t>
            </a:r>
            <a:r>
              <a:rPr sz="2800" b="1" dirty="0" smtClean="0">
                <a:solidFill>
                  <a:srgbClr val="26E9FF"/>
                </a:solidFill>
              </a:rPr>
              <a:t>-</a:t>
            </a:r>
            <a:r>
              <a:rPr sz="2800" b="1" dirty="0">
                <a:solidFill>
                  <a:srgbClr val="26E9FF"/>
                </a:solidFill>
              </a:rPr>
              <a:t>val &lt;&lt; </a:t>
            </a:r>
            <a:r>
              <a:rPr sz="2800" b="1" dirty="0" smtClean="0">
                <a:solidFill>
                  <a:srgbClr val="26E9FF"/>
                </a:solidFill>
              </a:rPr>
              <a:t>0.05</a:t>
            </a:r>
            <a:r>
              <a:rPr sz="2800" dirty="0">
                <a:solidFill>
                  <a:srgbClr val="26E9FF"/>
                </a:solidFill>
              </a:rPr>
              <a:t>, permutation test</a:t>
            </a:r>
          </a:p>
        </p:txBody>
      </p:sp>
      <p:pic>
        <p:nvPicPr>
          <p:cNvPr id="123" name="pasted-image.png"/>
          <p:cNvPicPr/>
          <p:nvPr/>
        </p:nvPicPr>
        <p:blipFill>
          <a:blip r:embed="rId2">
            <a:extLst/>
          </a:blip>
          <a:srcRect l="7575" r="7575"/>
          <a:stretch>
            <a:fillRect/>
          </a:stretch>
        </p:blipFill>
        <p:spPr>
          <a:xfrm>
            <a:off x="6718300" y="2603500"/>
            <a:ext cx="5334000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6472978" y="3126742"/>
            <a:ext cx="5824644" cy="5671623"/>
          </a:xfrm>
          <a:prstGeom prst="roundRect">
            <a:avLst>
              <a:gd name="adj" fmla="val 15405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4.III.B) Network of Networks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idx="1"/>
          </p:nvPr>
        </p:nvSpPr>
        <p:spPr>
          <a:xfrm>
            <a:off x="952500" y="2675053"/>
            <a:ext cx="5334000" cy="5044014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rgbClr val="26E9FF"/>
                </a:solidFill>
              </a:rPr>
              <a:t>N</a:t>
            </a:r>
            <a:r>
              <a:rPr sz="2800" dirty="0" smtClean="0">
                <a:solidFill>
                  <a:srgbClr val="26E9FF"/>
                </a:solidFill>
              </a:rPr>
              <a:t>ow </a:t>
            </a:r>
            <a:r>
              <a:rPr sz="2800" dirty="0">
                <a:solidFill>
                  <a:srgbClr val="26E9FF"/>
                </a:solidFill>
              </a:rPr>
              <a:t>jointly embed graphs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rgbClr val="26E9FF"/>
                </a:solidFill>
              </a:rPr>
              <a:t>P</a:t>
            </a:r>
            <a:r>
              <a:rPr sz="2800" dirty="0" smtClean="0">
                <a:solidFill>
                  <a:srgbClr val="26E9FF"/>
                </a:solidFill>
              </a:rPr>
              <a:t>-</a:t>
            </a:r>
            <a:r>
              <a:rPr sz="2800" dirty="0">
                <a:solidFill>
                  <a:srgbClr val="26E9FF"/>
                </a:solidFill>
              </a:rPr>
              <a:t>value is </a:t>
            </a:r>
            <a:r>
              <a:rPr lang="en-US" sz="2800" dirty="0" smtClean="0">
                <a:solidFill>
                  <a:srgbClr val="26E9FF"/>
                </a:solidFill>
              </a:rPr>
              <a:t>much </a:t>
            </a:r>
            <a:r>
              <a:rPr sz="2800" dirty="0" smtClean="0">
                <a:solidFill>
                  <a:srgbClr val="26E9FF"/>
                </a:solidFill>
              </a:rPr>
              <a:t>lower</a:t>
            </a:r>
            <a:endParaRPr sz="2800" dirty="0">
              <a:solidFill>
                <a:srgbClr val="26E9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rgbClr val="26E9FF"/>
                </a:solidFill>
              </a:rPr>
              <a:t>S</a:t>
            </a:r>
            <a:r>
              <a:rPr sz="2800" dirty="0" smtClean="0">
                <a:solidFill>
                  <a:srgbClr val="26E9FF"/>
                </a:solidFill>
              </a:rPr>
              <a:t>imulations </a:t>
            </a:r>
            <a:r>
              <a:rPr sz="2800" dirty="0">
                <a:solidFill>
                  <a:srgbClr val="26E9FF"/>
                </a:solidFill>
              </a:rPr>
              <a:t>agree</a:t>
            </a:r>
          </a:p>
        </p:txBody>
      </p:sp>
      <p:pic>
        <p:nvPicPr>
          <p:cNvPr id="128" name="pasted-image.png"/>
          <p:cNvPicPr/>
          <p:nvPr/>
        </p:nvPicPr>
        <p:blipFill>
          <a:blip r:embed="rId2">
            <a:extLst/>
          </a:blip>
          <a:srcRect l="7575" r="7575"/>
          <a:stretch>
            <a:fillRect/>
          </a:stretch>
        </p:blipFill>
        <p:spPr>
          <a:xfrm>
            <a:off x="6718300" y="2603500"/>
            <a:ext cx="5334000" cy="628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6410291" y="2910938"/>
            <a:ext cx="6350001" cy="6051248"/>
          </a:xfrm>
          <a:prstGeom prst="roundRect">
            <a:avLst>
              <a:gd name="adj" fmla="val 14848"/>
            </a:avLst>
          </a:prstGeom>
          <a:gradFill>
            <a:gsLst>
              <a:gs pos="0">
                <a:srgbClr val="FBFBFB"/>
              </a:gs>
              <a:gs pos="100000">
                <a:srgbClr val="BEBEBE"/>
              </a:gs>
            </a:gsLst>
            <a:lin ang="5400000"/>
          </a:gra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2400"/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4.III.B) Network of Networks (cont’d)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xfrm>
            <a:off x="695129" y="2149950"/>
            <a:ext cx="5334001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smtClean="0">
                <a:solidFill>
                  <a:srgbClr val="26E9FF"/>
                </a:solidFill>
              </a:rPr>
              <a:t>N</a:t>
            </a:r>
            <a:r>
              <a:rPr sz="2800" dirty="0" smtClean="0">
                <a:solidFill>
                  <a:srgbClr val="26E9FF"/>
                </a:solidFill>
              </a:rPr>
              <a:t>ow </a:t>
            </a:r>
            <a:r>
              <a:rPr sz="2800" dirty="0">
                <a:solidFill>
                  <a:srgbClr val="26E9FF"/>
                </a:solidFill>
              </a:rPr>
              <a:t>discover which vertices are </a:t>
            </a:r>
            <a:r>
              <a:rPr sz="2800" b="1" dirty="0">
                <a:solidFill>
                  <a:srgbClr val="26E9FF"/>
                </a:solidFill>
              </a:rPr>
              <a:t>most important</a:t>
            </a:r>
            <a:r>
              <a:rPr sz="2800" dirty="0">
                <a:solidFill>
                  <a:srgbClr val="26E9FF"/>
                </a:solidFill>
              </a:rPr>
              <a:t> for confer creativity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3 vertices in Desikan atlas stand out as most important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Methods are “pre-registered”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Processing 250 new brains to discover which regions are important</a:t>
            </a:r>
          </a:p>
        </p:txBody>
      </p:sp>
      <p:pic>
        <p:nvPicPr>
          <p:cNvPr id="133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97949" y="2761562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4.III.C) Tensor Factorization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idx="1"/>
          </p:nvPr>
        </p:nvSpPr>
        <p:spPr>
          <a:xfrm>
            <a:off x="952500" y="2120516"/>
            <a:ext cx="53340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Remember RAG model from TA1?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Let the eigenvalues on eigengraphs be features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Consider 2 different simple 2-class setting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dirty="0" err="1" smtClean="0">
                <a:solidFill>
                  <a:srgbClr val="26E9FF"/>
                </a:solidFill>
              </a:rPr>
              <a:t>K</a:t>
            </a:r>
            <a:r>
              <a:rPr sz="2800" dirty="0" err="1" smtClean="0">
                <a:solidFill>
                  <a:srgbClr val="26E9FF"/>
                </a:solidFill>
              </a:rPr>
              <a:t>nn</a:t>
            </a:r>
            <a:r>
              <a:rPr sz="2800" dirty="0" smtClean="0">
                <a:solidFill>
                  <a:srgbClr val="26E9FF"/>
                </a:solidFill>
              </a:rPr>
              <a:t> </a:t>
            </a:r>
            <a:r>
              <a:rPr sz="2800" dirty="0">
                <a:solidFill>
                  <a:srgbClr val="26E9FF"/>
                </a:solidFill>
              </a:rPr>
              <a:t>on eigenvalues performs as well or better than all other methods</a:t>
            </a:r>
          </a:p>
        </p:txBody>
      </p:sp>
      <p:graphicFrame>
        <p:nvGraphicFramePr>
          <p:cNvPr id="137" name="Table 137"/>
          <p:cNvGraphicFramePr/>
          <p:nvPr>
            <p:extLst>
              <p:ext uri="{D42A27DB-BD31-4B8C-83A1-F6EECF244321}">
                <p14:modId xmlns:p14="http://schemas.microsoft.com/office/powerpoint/2010/main" val="1787897525"/>
              </p:ext>
            </p:extLst>
          </p:nvPr>
        </p:nvGraphicFramePr>
        <p:xfrm>
          <a:off x="6781802" y="4660103"/>
          <a:ext cx="5739909" cy="2160592"/>
        </p:xfrm>
        <a:graphic>
          <a:graphicData uri="http://schemas.openxmlformats.org/drawingml/2006/table">
            <a:tbl>
              <a:tblPr firstRow="1" firstCol="1" bandRow="1">
                <a:tableStyleId>{8F44A2F1-9E1F-4B54-A3A2-5F16C0AD49E2}</a:tableStyleId>
              </a:tblPr>
              <a:tblGrid>
                <a:gridCol w="1123948"/>
                <a:gridCol w="1461611"/>
                <a:gridCol w="1051450"/>
                <a:gridCol w="1051450"/>
                <a:gridCol w="1051450"/>
              </a:tblGrid>
              <a:tr h="895350"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Eigen
Graphs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Omni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ASE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NMF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32621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SBM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89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89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56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55</a:t>
                      </a:r>
                    </a:p>
                  </a:txBody>
                  <a:tcPr marL="50800" marR="50800" marT="50800" marB="50800" anchor="ctr" horzOverflow="overflow"/>
                </a:tc>
              </a:tr>
              <a:tr h="632621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RDPG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80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70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51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/>
                        <a:t>51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pic>
        <p:nvPicPr>
          <p:cNvPr id="13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00808" y="2926328"/>
            <a:ext cx="5610185" cy="98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4.III.D) Benchmarking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952500" y="1806719"/>
            <a:ext cx="10312342" cy="529445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Network-of-networks &gt; nearest neighbors on real data task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Tensor embedding &gt; network-of-networks on simulated data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Tensor embedding &lt; nearest neighbors on real data task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dirty="0">
                <a:solidFill>
                  <a:srgbClr val="26E9FF"/>
                </a:solidFill>
              </a:rPr>
              <a:t>More analysis is required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Teamwork Progress</a:t>
            </a:r>
          </a:p>
        </p:txBody>
      </p:sp>
      <p:graphicFrame>
        <p:nvGraphicFramePr>
          <p:cNvPr id="144" name="Table 144"/>
          <p:cNvGraphicFramePr/>
          <p:nvPr/>
        </p:nvGraphicFramePr>
        <p:xfrm>
          <a:off x="952500" y="2895600"/>
          <a:ext cx="11475362" cy="5792648"/>
        </p:xfrm>
        <a:graphic>
          <a:graphicData uri="http://schemas.openxmlformats.org/drawingml/2006/table">
            <a:tbl>
              <a:tblPr firstRow="1" firstCol="1" bandRow="1">
                <a:tableStyleId>{8F44A2F1-9E1F-4B54-A3A2-5F16C0AD49E2}</a:tableStyleId>
              </a:tblPr>
              <a:tblGrid>
                <a:gridCol w="1822450"/>
                <a:gridCol w="4826456"/>
                <a:gridCol w="4826456"/>
              </a:tblGrid>
              <a:tr h="8164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Status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Columbia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Stanford Resident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Completed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Ingested multiple datasets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Provided dataset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Completed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Provided Web-Viz capabilities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Completed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Identified initial algorithms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Y1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FlashRAG implementation of Penalized NMF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Run Caffe Con Troll @JHU on datasets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Y1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Benchmark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Benchmark</a:t>
                      </a:r>
                    </a:p>
                  </a:txBody>
                  <a:tcPr marL="50800" marR="50800" marT="50800" marB="50800" anchor="ctr" horzOverflow="overflow"/>
                </a:tc>
              </a:tr>
              <a:tr h="81642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Y1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Ingest remaining datasets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Deploy CCT within our pipeline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References</a:t>
            </a:r>
          </a:p>
        </p:txBody>
      </p:sp>
      <p:sp>
        <p:nvSpPr>
          <p:cNvPr id="147" name="Shape 1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08915" lvl="0" indent="-208915" defTabSz="27457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26E9FF"/>
                </a:solidFill>
              </a:rPr>
              <a:t>Fast Embedding for JOFC Using the Raw Stress Criterion.                                                            </a:t>
            </a:r>
            <a:r>
              <a:rPr sz="2256" u="sng">
                <a:solidFill>
                  <a:srgbClr val="26E9FF"/>
                </a:solidFill>
                <a:hlinkClick r:id="rId2"/>
              </a:rPr>
              <a:t>http://arxiv.org/abs/1502.03391</a:t>
            </a:r>
            <a:endParaRPr sz="2256">
              <a:solidFill>
                <a:srgbClr val="26E9FF"/>
              </a:solidFill>
            </a:endParaRPr>
          </a:p>
          <a:p>
            <a:pPr marL="208915" lvl="0" indent="-208915" defTabSz="27457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26E9FF"/>
                </a:solidFill>
              </a:rPr>
              <a:t>A semiparametric two-sample hypothesis testing problem for random dot product graphs.                                                                                                                   </a:t>
            </a:r>
            <a:r>
              <a:rPr sz="2256" u="sng">
                <a:solidFill>
                  <a:srgbClr val="26E9FF"/>
                </a:solidFill>
                <a:hlinkClick r:id="rId3"/>
              </a:rPr>
              <a:t>http://arxiv.org/abs/1409.2344</a:t>
            </a:r>
            <a:endParaRPr sz="2256">
              <a:solidFill>
                <a:srgbClr val="26E9FF"/>
              </a:solidFill>
            </a:endParaRPr>
          </a:p>
          <a:p>
            <a:pPr marL="208915" lvl="0" indent="-208915" defTabSz="27457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26E9FF"/>
                </a:solidFill>
              </a:rPr>
              <a:t>Community Detection and Classification in Hierarchical Stochastic Blockmodels.                                                                                                 </a:t>
            </a:r>
            <a:r>
              <a:rPr sz="2256" u="sng">
                <a:solidFill>
                  <a:srgbClr val="26E9FF"/>
                </a:solidFill>
                <a:hlinkClick r:id="rId4"/>
              </a:rPr>
              <a:t>http://arxiv.org/absf/1503.02115</a:t>
            </a:r>
            <a:endParaRPr sz="2256">
              <a:solidFill>
                <a:srgbClr val="26E9FF"/>
              </a:solidFill>
            </a:endParaRPr>
          </a:p>
          <a:p>
            <a:pPr marL="174095" lvl="0" indent="-174095" defTabSz="27457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26E9FF"/>
                </a:solidFill>
              </a:rPr>
              <a:t>Spectral Clustering for Divide-and-Conquer Graph Matching.                                                            </a:t>
            </a:r>
            <a:r>
              <a:rPr sz="2256" u="sng">
                <a:solidFill>
                  <a:srgbClr val="26E9FF"/>
                </a:solidFill>
                <a:hlinkClick r:id="rId5"/>
              </a:rPr>
              <a:t>http://arxiv.org/abs/1310.1297</a:t>
            </a:r>
            <a:endParaRPr sz="2256">
              <a:solidFill>
                <a:srgbClr val="26E9FF"/>
              </a:solidFill>
            </a:endParaRPr>
          </a:p>
          <a:p>
            <a:pPr marL="208915" lvl="0" indent="-208915" defTabSz="27457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26E9FF"/>
                </a:solidFill>
              </a:rPr>
              <a:t>A Joint Graph Inference Case Study: the C.elegans Chemical and Electrical Connectomes.                                                                                                        </a:t>
            </a:r>
            <a:r>
              <a:rPr sz="2256" u="sng">
                <a:solidFill>
                  <a:srgbClr val="26E9FF"/>
                </a:solidFill>
                <a:hlinkClick r:id="rId6"/>
              </a:rPr>
              <a:t>http://arxiv.org/abs/1507.08376</a:t>
            </a:r>
            <a:endParaRPr sz="2256">
              <a:solidFill>
                <a:srgbClr val="26E9FF"/>
              </a:solidFill>
            </a:endParaRPr>
          </a:p>
          <a:p>
            <a:pPr marL="208915" lvl="0" indent="-208915" defTabSz="274574">
              <a:spcBef>
                <a:spcPts val="1900"/>
              </a:spcBef>
              <a:defRPr sz="1800">
                <a:solidFill>
                  <a:srgbClr val="000000"/>
                </a:solidFill>
              </a:defRPr>
            </a:pPr>
            <a:r>
              <a:rPr sz="2256">
                <a:solidFill>
                  <a:srgbClr val="26E9FF"/>
                </a:solidFill>
              </a:rPr>
              <a:t>Covariate Assisted Spectral Clustering                                                                  </a:t>
            </a:r>
            <a:r>
              <a:rPr sz="2256" u="sng">
                <a:solidFill>
                  <a:srgbClr val="26E9FF"/>
                </a:solidFill>
                <a:hlinkClick r:id="rId7"/>
              </a:rPr>
              <a:t>http://arxiv.org/abs/1411.2158</a:t>
            </a:r>
            <a:r>
              <a:rPr sz="2256">
                <a:solidFill>
                  <a:srgbClr val="26E9FF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/>
          <p:cNvGraphicFramePr/>
          <p:nvPr/>
        </p:nvGraphicFramePr>
        <p:xfrm>
          <a:off x="952500" y="3778782"/>
          <a:ext cx="11099799" cy="3948632"/>
        </p:xfrm>
        <a:graphic>
          <a:graphicData uri="http://schemas.openxmlformats.org/drawingml/2006/table">
            <a:tbl>
              <a:tblPr firstRow="1" firstCol="1" bandRow="1">
                <a:tableStyleId>{4A9BC294-FFE2-49D5-8D69-9E1BD2C41BD5}</a:tableStyleId>
              </a:tblPr>
              <a:tblGrid>
                <a:gridCol w="1985444"/>
                <a:gridCol w="9114355"/>
              </a:tblGrid>
              <a:tr h="987158"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 dirty="0">
                          <a:solidFill>
                            <a:srgbClr val="FFFFFF"/>
                          </a:solidFill>
                        </a:rPr>
                        <a:t>Ingest &amp; align multimodal data using optimized methods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98715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Phase 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Ingest CLARITY, Light Field, Diffusion &amp; Functional MRI</a:t>
                      </a:r>
                    </a:p>
                  </a:txBody>
                  <a:tcPr marL="50800" marR="50800" marT="50800" marB="50800" anchor="ctr" horzOverflow="overflow"/>
                </a:tc>
              </a:tr>
              <a:tr h="98715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Phase II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Multimodal align for human brains, mouse brains &amp; graphs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987158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Phase III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 dirty="0"/>
                        <a:t>Develop quality control metrics for each modality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952500" y="730870"/>
            <a:ext cx="11099800" cy="1586260"/>
          </a:xfrm>
          <a:prstGeom prst="rect">
            <a:avLst/>
          </a:prstGeom>
        </p:spPr>
        <p:txBody>
          <a:bodyPr/>
          <a:lstStyle/>
          <a:p>
            <a:pPr lvl="0" defTabSz="408940">
              <a:defRPr sz="1800">
                <a:solidFill>
                  <a:srgbClr val="000000"/>
                </a:solidFill>
              </a:defRPr>
            </a:pPr>
            <a:r>
              <a:rPr sz="5600">
                <a:solidFill>
                  <a:srgbClr val="26E9FF"/>
                </a:solidFill>
              </a:rPr>
              <a:t>Task 3: Datafication</a:t>
            </a:r>
          </a:p>
          <a:p>
            <a:pPr lvl="0" defTabSz="40894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26E9FF"/>
                </a:solidFill>
              </a:rPr>
              <a:t>Overview &amp; Timeline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Software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idx="1"/>
          </p:nvPr>
        </p:nvSpPr>
        <p:spPr>
          <a:xfrm>
            <a:off x="845392" y="2655491"/>
            <a:ext cx="11498646" cy="6195217"/>
          </a:xfrm>
          <a:prstGeom prst="rect">
            <a:avLst/>
          </a:prstGeom>
        </p:spPr>
        <p:txBody>
          <a:bodyPr/>
          <a:lstStyle/>
          <a:p>
            <a:pPr marL="377825" lvl="0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Dense Arrays: </a:t>
            </a:r>
          </a:p>
          <a:p>
            <a:pPr marL="755650" lvl="1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Image Database: </a:t>
            </a:r>
            <a:r>
              <a:rPr sz="3060" u="sng" dirty="0">
                <a:solidFill>
                  <a:srgbClr val="26E9FF"/>
                </a:solidFill>
                <a:hlinkClick r:id="rId2"/>
              </a:rPr>
              <a:t>http://docs.neurodata.io/open-connectome</a:t>
            </a:r>
            <a:endParaRPr sz="3060" dirty="0">
              <a:solidFill>
                <a:srgbClr val="26E9FF"/>
              </a:solidFill>
            </a:endParaRPr>
          </a:p>
          <a:p>
            <a:pPr marL="755650" lvl="1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Fast writes: </a:t>
            </a:r>
            <a:r>
              <a:rPr sz="3060" u="sng" dirty="0">
                <a:solidFill>
                  <a:srgbClr val="26E9FF"/>
                </a:solidFill>
                <a:hlinkClick r:id="rId3"/>
              </a:rPr>
              <a:t>http://docs.neurodata.io/neuroblaze</a:t>
            </a:r>
            <a:r>
              <a:rPr sz="3060" dirty="0">
                <a:solidFill>
                  <a:srgbClr val="26E9FF"/>
                </a:solidFill>
              </a:rPr>
              <a:t> </a:t>
            </a:r>
          </a:p>
          <a:p>
            <a:pPr marL="755650" lvl="1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Fast viz: </a:t>
            </a:r>
            <a:r>
              <a:rPr sz="3060" u="sng" dirty="0">
                <a:solidFill>
                  <a:srgbClr val="26E9FF"/>
                </a:solidFill>
                <a:hlinkClick r:id="rId4"/>
              </a:rPr>
              <a:t>http://docs.neurodata.io/tilecache</a:t>
            </a:r>
            <a:r>
              <a:rPr sz="3060" dirty="0">
                <a:solidFill>
                  <a:srgbClr val="26E9FF"/>
                </a:solidFill>
              </a:rPr>
              <a:t> </a:t>
            </a:r>
          </a:p>
          <a:p>
            <a:pPr marL="377825" lvl="0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Sparse Arrays: </a:t>
            </a:r>
          </a:p>
          <a:p>
            <a:pPr marL="755650" lvl="1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Surfaces: </a:t>
            </a:r>
            <a:r>
              <a:rPr sz="3060" u="sng" dirty="0">
                <a:solidFill>
                  <a:srgbClr val="26E9FF"/>
                </a:solidFill>
                <a:hlinkClick r:id="rId5"/>
              </a:rPr>
              <a:t>http://docs.neurodata.io/neurosurf</a:t>
            </a:r>
            <a:r>
              <a:rPr sz="3060" dirty="0">
                <a:solidFill>
                  <a:srgbClr val="26E9FF"/>
                </a:solidFill>
              </a:rPr>
              <a:t> </a:t>
            </a:r>
          </a:p>
          <a:p>
            <a:pPr marL="377825" lvl="0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API: </a:t>
            </a:r>
          </a:p>
          <a:p>
            <a:pPr marL="755650" lvl="1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MATLAB: </a:t>
            </a:r>
            <a:r>
              <a:rPr sz="3060" u="sng" dirty="0">
                <a:solidFill>
                  <a:srgbClr val="26E9FF"/>
                </a:solidFill>
                <a:hlinkClick r:id="rId6"/>
              </a:rPr>
              <a:t>http://docs.neurodata.io/cajal/</a:t>
            </a:r>
            <a:endParaRPr sz="3060" dirty="0">
              <a:solidFill>
                <a:srgbClr val="26E9FF"/>
              </a:solidFill>
            </a:endParaRPr>
          </a:p>
          <a:p>
            <a:pPr marL="755650" lvl="1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Python: </a:t>
            </a:r>
            <a:r>
              <a:rPr sz="3060" u="sng" dirty="0">
                <a:solidFill>
                  <a:srgbClr val="26E9FF"/>
                </a:solidFill>
                <a:hlinkClick r:id="rId7"/>
              </a:rPr>
              <a:t>http://docs.neurodata.io/ndio/</a:t>
            </a:r>
            <a:endParaRPr sz="3060" dirty="0">
              <a:solidFill>
                <a:srgbClr val="26E9FF"/>
              </a:solidFill>
            </a:endParaRPr>
          </a:p>
          <a:p>
            <a:pPr marL="377825" lvl="0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Graphs: </a:t>
            </a:r>
          </a:p>
          <a:p>
            <a:pPr marL="755650" lvl="1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FlashR: </a:t>
            </a:r>
            <a:r>
              <a:rPr sz="3060" u="sng" dirty="0">
                <a:solidFill>
                  <a:srgbClr val="26E9FF"/>
                </a:solidFill>
                <a:hlinkClick r:id="rId8"/>
              </a:rPr>
              <a:t>http://docs.neurodata.io/FlashR</a:t>
            </a:r>
            <a:endParaRPr sz="3060" dirty="0">
              <a:solidFill>
                <a:srgbClr val="26E9FF"/>
              </a:solidFill>
            </a:endParaRPr>
          </a:p>
          <a:p>
            <a:pPr marL="755650" lvl="1" indent="-377825" defTabSz="49657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3060" dirty="0">
                <a:solidFill>
                  <a:srgbClr val="26E9FF"/>
                </a:solidFill>
              </a:rPr>
              <a:t>FlashGraph: </a:t>
            </a:r>
            <a:r>
              <a:rPr sz="3060" u="sng" dirty="0">
                <a:solidFill>
                  <a:srgbClr val="26E9FF"/>
                </a:solidFill>
                <a:hlinkClick r:id="rId9"/>
              </a:rPr>
              <a:t>http://docs.neurodata.io/Flashgraph</a:t>
            </a:r>
            <a:r>
              <a:rPr sz="3060" dirty="0">
                <a:solidFill>
                  <a:srgbClr val="26E9FF"/>
                </a:solidFill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>
          <a:xfrm>
            <a:off x="1096783" y="444500"/>
            <a:ext cx="11099801" cy="2159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Acknowledgements</a:t>
            </a:r>
          </a:p>
        </p:txBody>
      </p:sp>
      <p:graphicFrame>
        <p:nvGraphicFramePr>
          <p:cNvPr id="153" name="Table 153"/>
          <p:cNvGraphicFramePr/>
          <p:nvPr/>
        </p:nvGraphicFramePr>
        <p:xfrm>
          <a:off x="746949" y="3092930"/>
          <a:ext cx="11799467" cy="5320335"/>
        </p:xfrm>
        <a:graphic>
          <a:graphicData uri="http://schemas.openxmlformats.org/drawingml/2006/table">
            <a:tbl>
              <a:tblPr firstCol="1" bandRow="1">
                <a:tableStyleId>{8F44A2F1-9E1F-4B54-A3A2-5F16C0AD49E2}</a:tableStyleId>
              </a:tblPr>
              <a:tblGrid>
                <a:gridCol w="1464799"/>
                <a:gridCol w="10334668"/>
              </a:tblGrid>
              <a:tr h="1064067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Stats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C Priebe, Y Park, M Ketcha, D Sussman, M Tang, 
V Lyzinski, A Athreya, R Tang, M Tang, C Shen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64067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R Burns, D Zhang, D Mhembere, W Gray Roncal, G Kiar, E Bridgeford, A Simhal, G Sapiro, E Dyer, K Kording, M Miller, K Kutten  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64067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Data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K Deisseroth, M Milham, R Tomer, L Ye, 
L Grosenick, D Peterka, R Yuste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64067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Funds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Reza &amp; co.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064067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Love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yummy, family, friends, universe, multiverse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  <p:graphicFrame>
        <p:nvGraphicFramePr>
          <p:cNvPr id="154" name="Table 154"/>
          <p:cNvGraphicFramePr/>
          <p:nvPr/>
        </p:nvGraphicFramePr>
        <p:xfrm>
          <a:off x="2935494" y="10152484"/>
          <a:ext cx="10525050" cy="4396362"/>
        </p:xfrm>
        <a:graphic>
          <a:graphicData uri="http://schemas.openxmlformats.org/drawingml/2006/table">
            <a:tbl>
              <a:tblPr firstCol="1">
                <a:tableStyleId>{33BA23B1-9221-436E-865A-0063620EA4FD}</a:tableStyleId>
              </a:tblPr>
              <a:tblGrid>
                <a:gridCol w="1492637"/>
                <a:gridCol w="9032413"/>
              </a:tblGrid>
              <a:tr h="857061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Stats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solidFill>
                        <a:srgbClr val="909090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C Priebe, Y Park, M Ketcha, D Sussman, M Tang, V Lyzinski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57061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Code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09090"/>
                      </a:solidFill>
                      <a:miter lim="400000"/>
                    </a:lnT>
                    <a:lnB w="12700">
                      <a:solidFill>
                        <a:srgbClr val="909090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R Burns, D Zhang, D Mhembere, W Gray Roncal, G Kiar, E Bridgeford, A Simhal, G Sapiro, E Dyer, K Kording  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57061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Data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09090"/>
                      </a:solidFill>
                      <a:miter lim="400000"/>
                    </a:lnT>
                    <a:lnB w="12700">
                      <a:solidFill>
                        <a:srgbClr val="909090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J Lichtman, C Reid, S Smith, 
K Deisseroth, M Ahrens, M Milham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57061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Funds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09090"/>
                      </a:solidFill>
                      <a:miter lim="400000"/>
                    </a:lnT>
                    <a:lnB w="12700">
                      <a:solidFill>
                        <a:srgbClr val="909090"/>
                      </a:solidFill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TRA (NIH), SIMPLEX, XDATA &amp; GRAPHS (DARPA), 
BIGDATA &amp; CRCNS (NIH/NSF)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57061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Love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solidFill>
                        <a:srgbClr val="909090"/>
                      </a:solidFill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yummy, family, friends, earth, universe, multiverse!?</a:t>
                      </a:r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26E9FF"/>
                </a:solidFill>
              </a:rPr>
              <a:t>Questions?</a:t>
            </a:r>
          </a:p>
        </p:txBody>
      </p:sp>
      <p:sp>
        <p:nvSpPr>
          <p:cNvPr id="157" name="Shape 157"/>
          <p:cNvSpPr>
            <a:spLocks noGrp="1"/>
          </p:cNvSpPr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4800" u="sng">
                <a:solidFill>
                  <a:srgbClr val="26E9FF"/>
                </a:solidFill>
                <a:hlinkClick r:id="rId2"/>
              </a:rPr>
              <a:t>http://neurodata.io</a:t>
            </a:r>
            <a:r>
              <a:rPr sz="4800">
                <a:solidFill>
                  <a:srgbClr val="26E9FF"/>
                </a:solidFill>
              </a:rPr>
              <a:t> </a:t>
            </a:r>
          </a:p>
        </p:txBody>
      </p:sp>
      <p:sp>
        <p:nvSpPr>
          <p:cNvPr id="158" name="Shape 158"/>
          <p:cNvSpPr/>
          <p:nvPr/>
        </p:nvSpPr>
        <p:spPr>
          <a:xfrm>
            <a:off x="4625898" y="4457699"/>
            <a:ext cx="375300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4800" u="sng">
                <a:solidFill>
                  <a:srgbClr val="26E9FF"/>
                </a:solidFill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4800" u="sng">
                <a:solidFill>
                  <a:srgbClr val="26E9FF"/>
                </a:solidFill>
                <a:hlinkClick r:id="rId3"/>
              </a:rPr>
              <a:t>jovo@jhu.edu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952500" y="638146"/>
            <a:ext cx="11099800" cy="1965354"/>
          </a:xfrm>
          <a:prstGeom prst="rect">
            <a:avLst/>
          </a:prstGeom>
        </p:spPr>
        <p:txBody>
          <a:bodyPr/>
          <a:lstStyle>
            <a:lvl1pPr>
              <a:spcBef>
                <a:spcPts val="100"/>
              </a:spcBef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6E9FF"/>
                </a:solidFill>
              </a:rPr>
              <a:t>Task 3 Phase I: </a:t>
            </a:r>
          </a:p>
        </p:txBody>
      </p:sp>
      <p:graphicFrame>
        <p:nvGraphicFramePr>
          <p:cNvPr id="39" name="Table 39"/>
          <p:cNvGraphicFramePr/>
          <p:nvPr/>
        </p:nvGraphicFramePr>
        <p:xfrm>
          <a:off x="805521" y="3080537"/>
          <a:ext cx="11393756" cy="5715000"/>
        </p:xfrm>
        <a:graphic>
          <a:graphicData uri="http://schemas.openxmlformats.org/drawingml/2006/table">
            <a:tbl>
              <a:tblPr firstRow="1" firstCol="1" bandRow="1">
                <a:tableStyleId>{4A9BC294-FFE2-49D5-8D69-9E1BD2C41BD5}</a:tableStyleId>
              </a:tblPr>
              <a:tblGrid>
                <a:gridCol w="2299371"/>
                <a:gridCol w="9094385"/>
              </a:tblGrid>
              <a:tr h="1143000"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Ingest CLARITY, Light Field, Diffusion &amp; Functional MRI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Opportunity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Such data exist, but are not stored in image databases to enable fast &amp; arbitrary cutouts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Challenge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Require shared “dataspace” and extended data model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Ingest multiple brains of each modality, and store data derivatives in extended data model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Resolution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Joint inference across multiple brains &amp; modalities is significantly easier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94975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3.I.A) CLARITY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Ingested 12 CLARITY brains ~500 GB per brain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Developed isotropic downsampling for visualization purposes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Added support for ROI annotation objects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Ingested aligned atlases</a:t>
            </a:r>
          </a:p>
        </p:txBody>
      </p:sp>
      <p:pic>
        <p:nvPicPr>
          <p:cNvPr id="43" name="WholeBrainLowRes_VolRender_01_jpegComp.m4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72246" y="3309304"/>
            <a:ext cx="5741538" cy="487489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94975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3.I.B) Calcium Imaging</a:t>
            </a:r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Light field microscopy is 3D+time data that can be collected in same tissue as CLARITY data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We have ingested 2D+time single channel calcium imaging datasets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Will shortly ingest 3D+time and 3D+time+color datasets</a:t>
            </a:r>
          </a:p>
        </p:txBody>
      </p:sp>
      <p:pic>
        <p:nvPicPr>
          <p:cNvPr id="47" name="Whole-brain imaging of neuronal activity in a larval zebrafish.mp4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417352" y="3728232"/>
            <a:ext cx="5935895" cy="40243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94975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3.I.C) Diffusion MRI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661301" y="2603500"/>
            <a:ext cx="5625199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Raw Diffusion MRI is 4D data (3D volume per ~100 directions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Data derivatives include “tracts” which estimate structural edges in graph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We added support for skeleton &amp; ROI annotations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Will ingest ~2,000 dMRI datasets and derivatives</a:t>
            </a:r>
          </a:p>
        </p:txBody>
      </p:sp>
      <p:pic>
        <p:nvPicPr>
          <p:cNvPr id="51" name="Screen_Shot_2015_09_21_at_2_46_37_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811" y="4060300"/>
            <a:ext cx="5765389" cy="338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194975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3.I.D) Functional MRI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idx="1"/>
          </p:nvPr>
        </p:nvSpPr>
        <p:spPr>
          <a:xfrm>
            <a:off x="1105015" y="2597150"/>
            <a:ext cx="10794771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Raw functional data is 3D+time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Registering fMRI to dMRI to atlas means all datasets can live on the same “dataspace”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Will ingest ~2,000 fMRI pre-processed datasets </a:t>
            </a: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Result will be ~2,000 multigraphs, 1 per person, ingested and co-registered &amp; fully processed, available for everyone via a simple MATLAB or Python API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xfrm>
            <a:off x="952500" y="638146"/>
            <a:ext cx="11099800" cy="1965354"/>
          </a:xfrm>
          <a:prstGeom prst="rect">
            <a:avLst/>
          </a:prstGeom>
        </p:spPr>
        <p:txBody>
          <a:bodyPr/>
          <a:lstStyle>
            <a:lvl1pPr>
              <a:spcBef>
                <a:spcPts val="100"/>
              </a:spcBef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6E9FF"/>
                </a:solidFill>
              </a:rPr>
              <a:t>Task 3 Phase II: </a:t>
            </a:r>
          </a:p>
        </p:txBody>
      </p:sp>
      <p:graphicFrame>
        <p:nvGraphicFramePr>
          <p:cNvPr id="57" name="Table 57"/>
          <p:cNvGraphicFramePr/>
          <p:nvPr/>
        </p:nvGraphicFramePr>
        <p:xfrm>
          <a:off x="658298" y="3065398"/>
          <a:ext cx="11688203" cy="5715000"/>
        </p:xfrm>
        <a:graphic>
          <a:graphicData uri="http://schemas.openxmlformats.org/drawingml/2006/table">
            <a:tbl>
              <a:tblPr firstRow="1" firstCol="1" bandRow="1">
                <a:tableStyleId>{4A9BC294-FFE2-49D5-8D69-9E1BD2C41BD5}</a:tableStyleId>
              </a:tblPr>
              <a:tblGrid>
                <a:gridCol w="2221950"/>
                <a:gridCol w="9466253"/>
              </a:tblGrid>
              <a:tr h="1143000">
                <a:tc>
                  <a:txBody>
                    <a:bodyPr/>
                    <a:lstStyle/>
                    <a:p>
                      <a:pPr lvl="0"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Multimodal align for human brains, mouse brains &amp; graphs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Opportunity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Multimodal brains are now ingested into spatial database, but not aligned with one another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Challenge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Images are large (~500 GB) &amp; we desire alignment across modalities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First develop multimodal alignment methods, then scale up</a:t>
                      </a:r>
                    </a:p>
                  </a:txBody>
                  <a:tcPr marL="50800" marR="50800" marT="50800" marB="50800" anchor="ctr" horzOverflow="overflow"/>
                </a:tc>
              </a:tr>
              <a:tr h="1143000">
                <a:tc>
                  <a:txBody>
                    <a:bodyPr/>
                    <a:lstStyle/>
                    <a:p>
                      <a:pPr lvl="0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</a:rPr>
                        <a:t>Resolution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lvl="0" defTabSz="914400"/>
                      <a:r>
                        <a:rPr sz="2600"/>
                        <a:t>Brains are now ingested in spatial database and aligned</a:t>
                      </a:r>
                    </a:p>
                  </a:txBody>
                  <a:tcPr marL="50800" marR="50800" marT="50800" marB="5080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26E9FF"/>
                </a:solidFill>
              </a:rPr>
              <a:t>3.II.A) Multimodal Human Register</a:t>
            </a:r>
          </a:p>
        </p:txBody>
      </p:sp>
      <p:sp>
        <p:nvSpPr>
          <p:cNvPr id="60" name="Shape 60"/>
          <p:cNvSpPr>
            <a:spLocks noGrp="1"/>
          </p:cNvSpPr>
          <p:nvPr>
            <p:ph type="body" idx="1"/>
          </p:nvPr>
        </p:nvSpPr>
        <p:spPr>
          <a:xfrm>
            <a:off x="905825" y="7240434"/>
            <a:ext cx="11566582" cy="1981201"/>
          </a:xfrm>
          <a:prstGeom prst="rect">
            <a:avLst/>
          </a:prstGeom>
        </p:spPr>
        <p:txBody>
          <a:bodyPr/>
          <a:lstStyle/>
          <a:p>
            <a:pPr marL="345722" lvl="0" indent="-34572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Compared two most popular registration algorithms: ANTs &amp; FLIRT</a:t>
            </a:r>
          </a:p>
          <a:p>
            <a:pPr marL="345722" lvl="0" indent="-34572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26E9FF"/>
                </a:solidFill>
              </a:rPr>
              <a:t>Using optimal QC (described below), ANTs is significantly better</a:t>
            </a:r>
          </a:p>
        </p:txBody>
      </p:sp>
      <p:pic>
        <p:nvPicPr>
          <p:cNvPr id="61" name="KKIcompprep.png"/>
          <p:cNvPicPr/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723389" y="1984207"/>
            <a:ext cx="9779001" cy="5146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1_White">
  <a:themeElements>
    <a:clrScheme name="Custom 1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FEFF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1298</TotalTime>
  <Words>1101</Words>
  <Application>Microsoft Macintosh PowerPoint</Application>
  <PresentationFormat>Custom</PresentationFormat>
  <Paragraphs>180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Helvetica Light</vt:lpstr>
      <vt:lpstr>Helvetica Neue</vt:lpstr>
      <vt:lpstr>1_White</vt:lpstr>
      <vt:lpstr>SIMPLEX Project Overview – TA2</vt:lpstr>
      <vt:lpstr>Task 3: Datafication Overview &amp; Timeline</vt:lpstr>
      <vt:lpstr>Task 3 Phase I: </vt:lpstr>
      <vt:lpstr>3.I.A) CLARITY</vt:lpstr>
      <vt:lpstr>3.I.B) Calcium Imaging</vt:lpstr>
      <vt:lpstr>3.I.C) Diffusion MRI</vt:lpstr>
      <vt:lpstr>3.I.D) Functional MRI</vt:lpstr>
      <vt:lpstr>Task 3 Phase II: </vt:lpstr>
      <vt:lpstr>3.II.A) Multimodal Human Register</vt:lpstr>
      <vt:lpstr>3.II.B) Mouse Multimodal Registration</vt:lpstr>
      <vt:lpstr>3.II.B) Mouse Multimodal Registration (cont’d)</vt:lpstr>
      <vt:lpstr>Task 4 Phase III: </vt:lpstr>
      <vt:lpstr>4.III.A) Nearest Neighbors</vt:lpstr>
      <vt:lpstr>4.III.B) Network of Networks</vt:lpstr>
      <vt:lpstr>4.III.B) Network of Networks (cont’d)</vt:lpstr>
      <vt:lpstr>4.III.C) Tensor Factorization</vt:lpstr>
      <vt:lpstr>4.III.D) Benchmarking</vt:lpstr>
      <vt:lpstr>Teamwork Progress</vt:lpstr>
      <vt:lpstr>References</vt:lpstr>
      <vt:lpstr>Software</vt:lpstr>
      <vt:lpstr>Acknowledgements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SIMPLEX Project Overview – TA2</dc:title>
  <cp:lastModifiedBy>jovo Vogelstein</cp:lastModifiedBy>
  <cp:revision>15</cp:revision>
  <dcterms:modified xsi:type="dcterms:W3CDTF">2015-10-04T23:37:33Z</dcterms:modified>
</cp:coreProperties>
</file>